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6537-A035-472D-A45F-932408FF723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20DBD91-A053-462E-BAD1-7AE0A3E59EF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6537-A035-472D-A45F-932408FF723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BD91-A053-462E-BAD1-7AE0A3E59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6537-A035-472D-A45F-932408FF723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BD91-A053-462E-BAD1-7AE0A3E59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6537-A035-472D-A45F-932408FF723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BD91-A053-462E-BAD1-7AE0A3E59E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6537-A035-472D-A45F-932408FF723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20DBD91-A053-462E-BAD1-7AE0A3E59EF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6537-A035-472D-A45F-932408FF723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BD91-A053-462E-BAD1-7AE0A3E59EF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6537-A035-472D-A45F-932408FF723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BD91-A053-462E-BAD1-7AE0A3E59EF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6537-A035-472D-A45F-932408FF723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BD91-A053-462E-BAD1-7AE0A3E59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6537-A035-472D-A45F-932408FF723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BD91-A053-462E-BAD1-7AE0A3E59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6537-A035-472D-A45F-932408FF723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BD91-A053-462E-BAD1-7AE0A3E59EF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6537-A035-472D-A45F-932408FF723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20DBD91-A053-462E-BAD1-7AE0A3E59EF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47C6537-A035-472D-A45F-932408FF723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20DBD91-A053-462E-BAD1-7AE0A3E59E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5720" y="3200400"/>
            <a:ext cx="8643998" cy="3300434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chemeClr val="tx1"/>
                </a:solidFill>
                <a:latin typeface="+mj-lt"/>
              </a:rPr>
              <a:t>Název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+mj-lt"/>
              </a:rPr>
              <a:t>operačního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+mj-lt"/>
              </a:rPr>
              <a:t>programu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: </a:t>
            </a:r>
            <a:endParaRPr lang="cs-CZ" sz="2800" b="1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OP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Výzkum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,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vývoj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,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vzdělávání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endParaRPr lang="cs-CZ" sz="28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r>
              <a:rPr lang="en-US" sz="2800" b="1" dirty="0" err="1" smtClean="0">
                <a:solidFill>
                  <a:schemeClr val="tx1"/>
                </a:solidFill>
                <a:latin typeface="+mj-lt"/>
              </a:rPr>
              <a:t>Název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+mj-lt"/>
              </a:rPr>
              <a:t>prioritní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+mj-lt"/>
              </a:rPr>
              <a:t>osy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Rovný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přístup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ke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kvalitnímu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předškolnímu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,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primárnímu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a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sekundárnímu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vzdělávání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endParaRPr lang="cs-CZ" sz="28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r>
              <a:rPr lang="en-US" sz="2800" b="1" dirty="0" err="1" smtClean="0">
                <a:solidFill>
                  <a:schemeClr val="tx1"/>
                </a:solidFill>
                <a:latin typeface="+mj-lt"/>
              </a:rPr>
              <a:t>Číslo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+mj-lt"/>
              </a:rPr>
              <a:t>výzvy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cs-CZ" sz="28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02_20_080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+mj-lt"/>
              </a:rPr>
              <a:t>Rozpočet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+mj-lt"/>
              </a:rPr>
              <a:t>projektu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+mj-lt"/>
              </a:rPr>
              <a:t>celkem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523 110,00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Kč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„Štěchovická škola – </a:t>
            </a:r>
            <a:r>
              <a:rPr lang="cs-CZ" sz="3600" b="1" dirty="0" err="1" smtClean="0"/>
              <a:t>škola</a:t>
            </a:r>
            <a:r>
              <a:rPr lang="cs-CZ" sz="3600" b="1" dirty="0" smtClean="0"/>
              <a:t> pro každého“</a:t>
            </a:r>
            <a:br>
              <a:rPr lang="cs-CZ" sz="3600" b="1" dirty="0" smtClean="0"/>
            </a:br>
            <a:r>
              <a:rPr lang="cs-CZ" sz="3200" b="1" dirty="0" smtClean="0"/>
              <a:t>CZ.02.3.X/0.0/0.0/20_080/0017627</a:t>
            </a:r>
            <a:endParaRPr lang="en-US" sz="3200" b="1" dirty="0"/>
          </a:p>
        </p:txBody>
      </p:sp>
      <p:pic>
        <p:nvPicPr>
          <p:cNvPr id="23554" name="Picture 2" descr="https://opvvv.msmt.cz/media/msmt/uploads/OP_VVV/Pravidla_pro_publicitu/logolinky/Logolink_OP_VVV_hor_barva_c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10983"/>
            <a:ext cx="5643602" cy="12525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5720" y="3200400"/>
            <a:ext cx="8643998" cy="3300434"/>
          </a:xfrm>
        </p:spPr>
        <p:txBody>
          <a:bodyPr>
            <a:noAutofit/>
          </a:bodyPr>
          <a:lstStyle/>
          <a:p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Klíčové aktivity:</a:t>
            </a:r>
          </a:p>
          <a:p>
            <a:r>
              <a:rPr lang="cs-CZ" sz="2200" b="1" dirty="0" smtClean="0">
                <a:solidFill>
                  <a:schemeClr val="tx1"/>
                </a:solidFill>
                <a:latin typeface="+mj-lt"/>
              </a:rPr>
              <a:t>3</a:t>
            </a:r>
            <a:r>
              <a:rPr lang="en-US" sz="2200" b="1" dirty="0" smtClean="0">
                <a:solidFill>
                  <a:schemeClr val="tx1"/>
                </a:solidFill>
                <a:latin typeface="+mj-lt"/>
              </a:rPr>
              <a:t>.II/1 </a:t>
            </a:r>
            <a:r>
              <a:rPr lang="en-US" sz="22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Školní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2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asistent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– </a:t>
            </a:r>
            <a:r>
              <a:rPr lang="en-US" sz="22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personální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2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podpora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ZŠ </a:t>
            </a:r>
            <a:endParaRPr lang="cs-CZ" sz="22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r>
              <a:rPr lang="cs-CZ" sz="2200" b="1" dirty="0" smtClean="0">
                <a:solidFill>
                  <a:schemeClr val="tx1"/>
                </a:solidFill>
                <a:latin typeface="+mj-lt"/>
              </a:rPr>
              <a:t>- </a:t>
            </a:r>
            <a:r>
              <a:rPr lang="en-US" sz="2200" b="1" dirty="0" err="1" smtClean="0">
                <a:solidFill>
                  <a:schemeClr val="tx1"/>
                </a:solidFill>
                <a:latin typeface="+mj-lt"/>
              </a:rPr>
              <a:t>celkové</a:t>
            </a:r>
            <a:r>
              <a:rPr lang="en-US" sz="22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+mj-lt"/>
              </a:rPr>
              <a:t>náklady</a:t>
            </a:r>
            <a:r>
              <a:rPr lang="en-US" sz="2200" b="1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cs-CZ" sz="2200" b="1" dirty="0" smtClean="0">
                <a:solidFill>
                  <a:schemeClr val="tx1"/>
                </a:solidFill>
                <a:latin typeface="+mj-lt"/>
              </a:rPr>
              <a:t>378</a:t>
            </a:r>
            <a:r>
              <a:rPr lang="en-US" sz="22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cs-CZ" sz="2200" b="1" dirty="0" smtClean="0">
                <a:solidFill>
                  <a:schemeClr val="tx1"/>
                </a:solidFill>
                <a:latin typeface="+mj-lt"/>
              </a:rPr>
              <a:t>312</a:t>
            </a:r>
            <a:r>
              <a:rPr lang="en-US" sz="2200" b="1" dirty="0" smtClean="0">
                <a:solidFill>
                  <a:schemeClr val="tx1"/>
                </a:solidFill>
                <a:latin typeface="+mj-lt"/>
              </a:rPr>
              <a:t>,00 </a:t>
            </a:r>
            <a:r>
              <a:rPr lang="en-US" sz="2200" b="1" dirty="0" err="1" smtClean="0">
                <a:solidFill>
                  <a:schemeClr val="tx1"/>
                </a:solidFill>
                <a:latin typeface="+mj-lt"/>
              </a:rPr>
              <a:t>Kč</a:t>
            </a:r>
            <a:r>
              <a:rPr lang="en-US" sz="2200" b="1" dirty="0" smtClean="0">
                <a:solidFill>
                  <a:schemeClr val="tx1"/>
                </a:solidFill>
                <a:latin typeface="+mj-lt"/>
              </a:rPr>
              <a:t> </a:t>
            </a:r>
            <a:endParaRPr lang="cs-CZ" sz="2200" b="1" dirty="0" smtClean="0">
              <a:solidFill>
                <a:schemeClr val="tx1"/>
              </a:solidFill>
              <a:latin typeface="+mj-lt"/>
            </a:endParaRPr>
          </a:p>
          <a:p>
            <a:r>
              <a:rPr lang="cs-CZ" sz="2200" b="1" dirty="0" smtClean="0">
                <a:solidFill>
                  <a:schemeClr val="tx1"/>
                </a:solidFill>
                <a:latin typeface="+mj-lt"/>
              </a:rPr>
              <a:t>3</a:t>
            </a:r>
            <a:r>
              <a:rPr lang="en-US" sz="2200" b="1" dirty="0" smtClean="0">
                <a:solidFill>
                  <a:schemeClr val="tx1"/>
                </a:solidFill>
                <a:latin typeface="+mj-lt"/>
              </a:rPr>
              <a:t>.II/</a:t>
            </a:r>
            <a:r>
              <a:rPr lang="cs-CZ" sz="2200" b="1" dirty="0" smtClean="0">
                <a:solidFill>
                  <a:schemeClr val="tx1"/>
                </a:solidFill>
                <a:latin typeface="+mj-lt"/>
              </a:rPr>
              <a:t>11</a:t>
            </a:r>
            <a:r>
              <a:rPr lang="en-US" sz="22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Doučování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2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žáků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ZŠ </a:t>
            </a:r>
            <a:r>
              <a:rPr lang="en-US" sz="22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ohrožených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2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školním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2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neúspěchem</a:t>
            </a:r>
            <a:r>
              <a:rPr lang="cs-CZ" sz="2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</a:p>
          <a:p>
            <a:r>
              <a:rPr lang="cs-CZ" sz="2200" b="1" dirty="0" smtClean="0">
                <a:solidFill>
                  <a:schemeClr val="tx1"/>
                </a:solidFill>
                <a:latin typeface="+mj-lt"/>
              </a:rPr>
              <a:t>-</a:t>
            </a:r>
            <a:r>
              <a:rPr lang="en-US" sz="22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+mj-lt"/>
              </a:rPr>
              <a:t>celkové</a:t>
            </a:r>
            <a:r>
              <a:rPr lang="en-US" sz="22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+mj-lt"/>
              </a:rPr>
              <a:t>náklady</a:t>
            </a:r>
            <a:r>
              <a:rPr lang="en-US" sz="2200" b="1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cs-CZ" sz="2200" b="1" dirty="0" smtClean="0">
                <a:solidFill>
                  <a:schemeClr val="tx1"/>
                </a:solidFill>
                <a:latin typeface="+mj-lt"/>
              </a:rPr>
              <a:t>126 984,00 </a:t>
            </a:r>
            <a:r>
              <a:rPr lang="en-US" sz="2200" b="1" dirty="0" err="1" smtClean="0">
                <a:solidFill>
                  <a:schemeClr val="tx1"/>
                </a:solidFill>
                <a:latin typeface="+mj-lt"/>
              </a:rPr>
              <a:t>Kč</a:t>
            </a:r>
            <a:r>
              <a:rPr lang="en-US" sz="2200" b="1" dirty="0" smtClean="0">
                <a:solidFill>
                  <a:schemeClr val="tx1"/>
                </a:solidFill>
                <a:latin typeface="+mj-lt"/>
              </a:rPr>
              <a:t> </a:t>
            </a:r>
            <a:endParaRPr lang="cs-CZ" sz="2200" b="1" dirty="0" smtClean="0">
              <a:solidFill>
                <a:schemeClr val="tx1"/>
              </a:solidFill>
              <a:latin typeface="+mj-lt"/>
            </a:endParaRPr>
          </a:p>
          <a:p>
            <a:r>
              <a:rPr lang="cs-CZ" sz="2200" b="1" dirty="0" smtClean="0">
                <a:solidFill>
                  <a:schemeClr val="tx1"/>
                </a:solidFill>
                <a:latin typeface="+mj-lt"/>
              </a:rPr>
              <a:t>3.II/12 </a:t>
            </a:r>
            <a:r>
              <a:rPr lang="cs-CZ" sz="2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Projektový den ve výuce </a:t>
            </a:r>
            <a:r>
              <a:rPr lang="cs-CZ" sz="2200" b="1" dirty="0" smtClean="0">
                <a:solidFill>
                  <a:schemeClr val="tx1"/>
                </a:solidFill>
                <a:latin typeface="+mj-lt"/>
              </a:rPr>
              <a:t>– celkové náklady: 5 256,00 Kč</a:t>
            </a:r>
          </a:p>
          <a:p>
            <a:r>
              <a:rPr lang="cs-CZ" sz="2200" b="1" dirty="0" smtClean="0">
                <a:solidFill>
                  <a:schemeClr val="tx1"/>
                </a:solidFill>
                <a:latin typeface="+mj-lt"/>
              </a:rPr>
              <a:t>3</a:t>
            </a:r>
            <a:r>
              <a:rPr lang="en-US" sz="2200" b="1" dirty="0" smtClean="0">
                <a:solidFill>
                  <a:schemeClr val="tx1"/>
                </a:solidFill>
                <a:latin typeface="+mj-lt"/>
              </a:rPr>
              <a:t>.II/</a:t>
            </a:r>
            <a:r>
              <a:rPr lang="cs-CZ" sz="2200" b="1" dirty="0" smtClean="0">
                <a:solidFill>
                  <a:schemeClr val="tx1"/>
                </a:solidFill>
                <a:latin typeface="+mj-lt"/>
              </a:rPr>
              <a:t>13</a:t>
            </a:r>
            <a:r>
              <a:rPr lang="en-US" sz="22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Projektový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den </a:t>
            </a:r>
            <a:r>
              <a:rPr lang="en-US" sz="22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mimo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2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školu</a:t>
            </a:r>
            <a:r>
              <a:rPr lang="cs-CZ" sz="2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cs-CZ" sz="2200" b="1" dirty="0" smtClean="0">
                <a:solidFill>
                  <a:schemeClr val="tx1"/>
                </a:solidFill>
                <a:latin typeface="+mj-lt"/>
              </a:rPr>
              <a:t>-</a:t>
            </a:r>
            <a:r>
              <a:rPr lang="en-US" sz="22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+mj-lt"/>
              </a:rPr>
              <a:t>celkové</a:t>
            </a:r>
            <a:r>
              <a:rPr lang="en-US" sz="22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+mj-lt"/>
              </a:rPr>
              <a:t>náklady</a:t>
            </a:r>
            <a:r>
              <a:rPr lang="en-US" sz="2200" b="1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cs-CZ" sz="2200" b="1" dirty="0" smtClean="0">
                <a:solidFill>
                  <a:schemeClr val="tx1"/>
                </a:solidFill>
                <a:latin typeface="+mj-lt"/>
              </a:rPr>
              <a:t>12 558</a:t>
            </a:r>
            <a:r>
              <a:rPr lang="en-US" sz="2200" b="1" dirty="0" smtClean="0">
                <a:solidFill>
                  <a:schemeClr val="tx1"/>
                </a:solidFill>
                <a:latin typeface="+mj-lt"/>
              </a:rPr>
              <a:t>,00 </a:t>
            </a:r>
            <a:r>
              <a:rPr lang="en-US" sz="2200" b="1" dirty="0" err="1" smtClean="0">
                <a:solidFill>
                  <a:schemeClr val="tx1"/>
                </a:solidFill>
                <a:latin typeface="+mj-lt"/>
              </a:rPr>
              <a:t>Kč</a:t>
            </a:r>
            <a:endParaRPr lang="cs-CZ" sz="2200" b="1" dirty="0" smtClean="0">
              <a:solidFill>
                <a:schemeClr val="tx1"/>
              </a:solidFill>
              <a:latin typeface="+mj-lt"/>
            </a:endParaRPr>
          </a:p>
          <a:p>
            <a:endParaRPr lang="en-US" sz="2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„Štěchovická škola – </a:t>
            </a:r>
            <a:r>
              <a:rPr lang="cs-CZ" sz="3600" b="1" dirty="0" err="1" smtClean="0"/>
              <a:t>škola</a:t>
            </a:r>
            <a:r>
              <a:rPr lang="cs-CZ" sz="3600" b="1" dirty="0" smtClean="0"/>
              <a:t> pro každého“</a:t>
            </a:r>
            <a:br>
              <a:rPr lang="cs-CZ" sz="3600" b="1" dirty="0" smtClean="0"/>
            </a:br>
            <a:r>
              <a:rPr lang="cs-CZ" sz="3200" b="1" dirty="0" smtClean="0"/>
              <a:t>CZ.02.3.X/0.0/0.0/20_080/0017627</a:t>
            </a:r>
            <a:endParaRPr lang="en-US" sz="3200" b="1" dirty="0"/>
          </a:p>
        </p:txBody>
      </p:sp>
      <p:pic>
        <p:nvPicPr>
          <p:cNvPr id="23554" name="Picture 2" descr="https://opvvv.msmt.cz/media/msmt/uploads/OP_VVV/Pravidla_pro_publicitu/logolinky/Logolink_OP_VVV_hor_barva_c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10983"/>
            <a:ext cx="5643602" cy="12525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</TotalTime>
  <Words>114</Words>
  <Application>Microsoft Office PowerPoint</Application>
  <PresentationFormat>Předvádění na obrazovce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Jmění</vt:lpstr>
      <vt:lpstr>„Štěchovická škola – škola pro každého“ CZ.02.3.X/0.0/0.0/20_080/0017627</vt:lpstr>
      <vt:lpstr>„Štěchovická škola – škola pro každého“ CZ.02.3.X/0.0/0.0/20_080/0017627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Štěchovická škola – škola pro každého CZ.02.3.X/0.0/0.0/20_080/0017627</dc:title>
  <dc:creator>Romana</dc:creator>
  <cp:lastModifiedBy>Romana</cp:lastModifiedBy>
  <cp:revision>3</cp:revision>
  <dcterms:created xsi:type="dcterms:W3CDTF">2020-08-23T15:43:03Z</dcterms:created>
  <dcterms:modified xsi:type="dcterms:W3CDTF">2020-08-23T16:08:57Z</dcterms:modified>
</cp:coreProperties>
</file>